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6"/>
  </p:notesMasterIdLst>
  <p:sldIdLst>
    <p:sldId id="257" r:id="rId4"/>
    <p:sldId id="371" r:id="rId5"/>
    <p:sldId id="357" r:id="rId6"/>
    <p:sldId id="388" r:id="rId7"/>
    <p:sldId id="383" r:id="rId8"/>
    <p:sldId id="397" r:id="rId9"/>
    <p:sldId id="391" r:id="rId10"/>
    <p:sldId id="376" r:id="rId11"/>
    <p:sldId id="382" r:id="rId12"/>
    <p:sldId id="381" r:id="rId13"/>
    <p:sldId id="297" r:id="rId14"/>
    <p:sldId id="384" r:id="rId15"/>
    <p:sldId id="386" r:id="rId16"/>
    <p:sldId id="398" r:id="rId17"/>
    <p:sldId id="374" r:id="rId18"/>
    <p:sldId id="394" r:id="rId19"/>
    <p:sldId id="379" r:id="rId20"/>
    <p:sldId id="393" r:id="rId21"/>
    <p:sldId id="358" r:id="rId22"/>
    <p:sldId id="389" r:id="rId23"/>
    <p:sldId id="392" r:id="rId24"/>
    <p:sldId id="399" r:id="rId25"/>
    <p:sldId id="385" r:id="rId26"/>
    <p:sldId id="351" r:id="rId27"/>
    <p:sldId id="390" r:id="rId28"/>
    <p:sldId id="395" r:id="rId29"/>
    <p:sldId id="375" r:id="rId30"/>
    <p:sldId id="401" r:id="rId31"/>
    <p:sldId id="396" r:id="rId32"/>
    <p:sldId id="365" r:id="rId33"/>
    <p:sldId id="400" r:id="rId34"/>
    <p:sldId id="368" r:id="rId35"/>
  </p:sldIdLst>
  <p:sldSz cx="12192000" cy="6858000"/>
  <p:notesSz cx="6858000" cy="2200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mith" initials="LS" lastIdx="1" clrIdx="0">
    <p:extLst>
      <p:ext uri="{19B8F6BF-5375-455C-9EA6-DF929625EA0E}">
        <p15:presenceInfo xmlns:p15="http://schemas.microsoft.com/office/powerpoint/2012/main" userId="Linda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FBD"/>
    <a:srgbClr val="D34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46"/>
    <p:restoredTop sz="73315" autoAdjust="0"/>
  </p:normalViewPr>
  <p:slideViewPr>
    <p:cSldViewPr snapToGrid="0">
      <p:cViewPr varScale="1">
        <p:scale>
          <a:sx n="89" d="100"/>
          <a:sy n="89" d="100"/>
        </p:scale>
        <p:origin x="344" y="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7" d="100"/>
          <a:sy n="67" d="100"/>
        </p:scale>
        <p:origin x="4320" y="2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DD01A-0B2A-4777-A094-CC98C4CE292A}" type="datetimeFigureOut">
              <a:rPr lang="en-US" smtClean="0"/>
              <a:t>9/13/20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6B9CB-913C-454C-B9C7-4C2944ED6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0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2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4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69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43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98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8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72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04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36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70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5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33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26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22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02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05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understand how the coronavirus was impacting parents’ work schedules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28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50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38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99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812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35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06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71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7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6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0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0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3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6B9CB-913C-454C-B9C7-4C2944ED6B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8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03391" y="6382511"/>
            <a:ext cx="585215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11582400" cy="6124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09598" y="760159"/>
            <a:ext cx="6011545" cy="4684395"/>
          </a:xfrm>
          <a:custGeom>
            <a:avLst/>
            <a:gdLst/>
            <a:ahLst/>
            <a:cxnLst/>
            <a:rect l="l" t="t" r="r" b="b"/>
            <a:pathLst>
              <a:path w="6011545" h="4684395">
                <a:moveTo>
                  <a:pt x="0" y="0"/>
                </a:moveTo>
                <a:lnTo>
                  <a:pt x="6011457" y="0"/>
                </a:lnTo>
                <a:lnTo>
                  <a:pt x="6011457" y="4684370"/>
                </a:lnTo>
                <a:lnTo>
                  <a:pt x="0" y="4684370"/>
                </a:lnTo>
                <a:lnTo>
                  <a:pt x="0" y="0"/>
                </a:lnTo>
                <a:close/>
              </a:path>
            </a:pathLst>
          </a:custGeom>
          <a:solidFill>
            <a:srgbClr val="3114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1957" y="1380235"/>
            <a:ext cx="9948084" cy="1933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EC143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714500"/>
            <a:ext cx="5127625" cy="3811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Faustina"/>
                <a:cs typeface="Fausti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90399" y="1436115"/>
            <a:ext cx="4771390" cy="3448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Faustina"/>
                <a:cs typeface="Fausti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03391" y="6382511"/>
            <a:ext cx="585215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3889" y="513588"/>
            <a:ext cx="97642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6534" y="1762251"/>
            <a:ext cx="9540875" cy="3427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EC143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992677" y="6351384"/>
            <a:ext cx="1510029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5640" y="6312347"/>
            <a:ext cx="32765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‹#›</a:t>
            </a:fld>
            <a:endParaRPr spc="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partisanpolicy.org/blog/child-care-poll/" TargetMode="External"/><Relationship Id="rId4" Type="http://schemas.openxmlformats.org/officeDocument/2006/relationships/hyperlink" Target="https://bipartisanpolicy.org/blog/nationwide-survey-child-care-in-the-time-of-coronaviru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488" y="1560575"/>
            <a:ext cx="2721864" cy="23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06424" y="1493519"/>
            <a:ext cx="2721864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09600" y="685801"/>
            <a:ext cx="11582400" cy="5486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1856" y="1314450"/>
            <a:ext cx="5486400" cy="4648200"/>
          </a:xfrm>
          <a:custGeom>
            <a:avLst/>
            <a:gdLst/>
            <a:ahLst/>
            <a:cxnLst/>
            <a:rect l="l" t="t" r="r" b="b"/>
            <a:pathLst>
              <a:path w="5486400" h="4648200">
                <a:moveTo>
                  <a:pt x="0" y="0"/>
                </a:moveTo>
                <a:lnTo>
                  <a:pt x="5486400" y="0"/>
                </a:lnTo>
                <a:lnTo>
                  <a:pt x="5486400" y="4648199"/>
                </a:lnTo>
                <a:lnTo>
                  <a:pt x="0" y="4648199"/>
                </a:lnTo>
                <a:lnTo>
                  <a:pt x="0" y="0"/>
                </a:lnTo>
                <a:close/>
              </a:path>
            </a:pathLst>
          </a:custGeom>
          <a:solidFill>
            <a:srgbClr val="3587E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104900"/>
            <a:ext cx="609600" cy="4648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7344" y="2044444"/>
            <a:ext cx="4532376" cy="3807715"/>
          </a:xfrm>
          <a:prstGeom prst="rect">
            <a:avLst/>
          </a:prstGeom>
        </p:spPr>
        <p:txBody>
          <a:bodyPr vert="horz" wrap="square" lIns="0" tIns="149860" rIns="0" bIns="0" rtlCol="0" anchor="t">
            <a:spAutoFit/>
          </a:bodyPr>
          <a:lstStyle/>
          <a:p>
            <a:pPr algn="ctr"/>
            <a:r>
              <a:rPr lang="en-US" sz="2000" dirty="0"/>
              <a:t>The Nebraska Thriving Children, Families and Communities Conference</a:t>
            </a:r>
            <a:br>
              <a:rPr lang="en-US" sz="2000" dirty="0"/>
            </a:br>
            <a:r>
              <a:rPr lang="en-US" sz="1600" dirty="0"/>
              <a:t>September 14, 2020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“</a:t>
            </a:r>
            <a:r>
              <a:rPr lang="en-US" sz="2400" i="1" dirty="0"/>
              <a:t>The Business of Child Care:</a:t>
            </a:r>
            <a:br>
              <a:rPr lang="en-US" sz="2400" i="1" dirty="0"/>
            </a:br>
            <a:r>
              <a:rPr lang="en-US" sz="2400" i="1" dirty="0"/>
              <a:t> What It Is – Why It Matters”</a:t>
            </a:r>
            <a:br>
              <a:rPr lang="en-US" sz="2400" i="1" dirty="0"/>
            </a:br>
            <a:br>
              <a:rPr lang="en-US" sz="2400" i="1" dirty="0"/>
            </a:br>
            <a:r>
              <a:rPr lang="en-US" sz="1800" i="1" dirty="0"/>
              <a:t>Linda K. Smith</a:t>
            </a:r>
            <a:br>
              <a:rPr lang="en-US" sz="3600" dirty="0"/>
            </a:br>
            <a:r>
              <a:rPr lang="en-US" sz="3600" dirty="0"/>
              <a:t> </a:t>
            </a:r>
            <a:endParaRPr lang="en-US" sz="3600" spc="-30" dirty="0"/>
          </a:p>
        </p:txBody>
      </p:sp>
      <p:sp>
        <p:nvSpPr>
          <p:cNvPr id="10" name="object 10"/>
          <p:cNvSpPr/>
          <p:nvPr/>
        </p:nvSpPr>
        <p:spPr>
          <a:xfrm>
            <a:off x="1222498" y="1441703"/>
            <a:ext cx="2721864" cy="237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942" y="0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4032" y="790535"/>
            <a:ext cx="7753893" cy="45911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6600" spc="-65" dirty="0"/>
              <a:t>Question:  </a:t>
            </a:r>
            <a:br>
              <a:rPr lang="en-US" sz="6600" spc="-65" dirty="0"/>
            </a:br>
            <a:r>
              <a:rPr lang="en-US" sz="4000" i="1" spc="-65" dirty="0"/>
              <a:t>In your community, what is the biggest challenge:  lack of care, cost, quality, operating  hours or something else?   </a:t>
            </a:r>
            <a:endParaRPr lang="en-US" sz="4000" i="1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10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153998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002" y="-288707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rgbClr val="3336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5021" y="1740842"/>
            <a:ext cx="7753893" cy="1951816"/>
          </a:xfrm>
          <a:prstGeom prst="rect">
            <a:avLst/>
          </a:prstGeom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6600" spc="-65" dirty="0"/>
              <a:t>The Business of Child Care </a:t>
            </a:r>
            <a:endParaRPr lang="en-US" sz="6600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11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284359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Market-based System of Care  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12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7C7C9D7-33FC-0D49-8D56-BA3F2361E8D2}"/>
              </a:ext>
            </a:extLst>
          </p:cNvPr>
          <p:cNvSpPr/>
          <p:nvPr/>
        </p:nvSpPr>
        <p:spPr>
          <a:xfrm>
            <a:off x="7199251" y="2213024"/>
            <a:ext cx="4271788" cy="3405237"/>
          </a:xfrm>
          <a:custGeom>
            <a:avLst/>
            <a:gdLst/>
            <a:ahLst/>
            <a:cxnLst/>
            <a:rect l="l" t="t" r="r" b="b"/>
            <a:pathLst>
              <a:path w="5867400" h="3662045">
                <a:moveTo>
                  <a:pt x="0" y="0"/>
                </a:moveTo>
                <a:lnTo>
                  <a:pt x="5867401" y="0"/>
                </a:lnTo>
                <a:lnTo>
                  <a:pt x="5867401" y="3661912"/>
                </a:lnTo>
                <a:lnTo>
                  <a:pt x="0" y="3661912"/>
                </a:lnTo>
                <a:lnTo>
                  <a:pt x="0" y="0"/>
                </a:lnTo>
                <a:close/>
              </a:path>
            </a:pathLst>
          </a:custGeom>
          <a:solidFill>
            <a:srgbClr val="3587E7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D2FD07-3E78-C24E-AA8D-E350EEE41030}"/>
              </a:ext>
            </a:extLst>
          </p:cNvPr>
          <p:cNvSpPr txBox="1"/>
          <p:nvPr/>
        </p:nvSpPr>
        <p:spPr>
          <a:xfrm>
            <a:off x="7325881" y="2576815"/>
            <a:ext cx="4018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Also, as with any business, when the cost to produce a product is more that the customer can afford, the business will fail.  The child care business  model is broken … and failing our communities.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FA31835-2D03-2140-98C9-655AA1ECF25F}"/>
              </a:ext>
            </a:extLst>
          </p:cNvPr>
          <p:cNvSpPr txBox="1"/>
          <p:nvPr/>
        </p:nvSpPr>
        <p:spPr>
          <a:xfrm>
            <a:off x="852615" y="1281436"/>
            <a:ext cx="6201328" cy="534550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000"/>
              </a:lnSpc>
              <a:spcBef>
                <a:spcPts val="100"/>
              </a:spcBef>
            </a:pPr>
            <a:endParaRPr lang="en-US" sz="24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The Market Includes: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Diverse set of child care arrangements.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Both for profit and non-profit.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Diverse sources of funding both public and private. 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Labor intensive.</a:t>
            </a:r>
          </a:p>
          <a:p>
            <a:pPr marL="355600" marR="5080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  <a:spcBef>
                <a:spcPts val="100"/>
              </a:spcBef>
            </a:pPr>
            <a:r>
              <a:rPr lang="en-US" sz="2400" b="1" i="1" spc="-5" dirty="0">
                <a:solidFill>
                  <a:srgbClr val="3587E7"/>
                </a:solidFill>
                <a:latin typeface="Faustina"/>
                <a:cs typeface="Faustina"/>
              </a:rPr>
              <a:t>With any business there is a supply AND demand side of the equation.  </a:t>
            </a:r>
          </a:p>
          <a:p>
            <a:pPr marL="355600" marR="5080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  <a:spcBef>
                <a:spcPts val="100"/>
              </a:spcBef>
            </a:pPr>
            <a:endParaRPr lang="en-US" sz="2400" b="1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246547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906" y="302073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A Failing Business Model – The Demand Side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13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1003298" y="1234092"/>
            <a:ext cx="10310324" cy="52151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Past public attention has been focused almost entirely on the parents or demand side of the business model.</a:t>
            </a: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The high cost of care </a:t>
            </a: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Parents' ability to pay</a:t>
            </a: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Lack of care – primarily infant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Until COVID-19, little attention on the programs and why  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Two major sources of revenue:</a:t>
            </a: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Public Vouchers – funded primarily w/CCDBG &amp; TANF</a:t>
            </a: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Private pay from parent fees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Federal/State governments are the biggest </a:t>
            </a:r>
            <a:r>
              <a:rPr lang="en-US" sz="2800" b="1" i="1" u="sng" spc="-5" dirty="0">
                <a:solidFill>
                  <a:srgbClr val="3587E7"/>
                </a:solidFill>
                <a:latin typeface="Faustina"/>
                <a:cs typeface="Faustina"/>
              </a:rPr>
              <a:t>single </a:t>
            </a: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purchaser of care </a:t>
            </a: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299035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906" y="242347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A Failing Business Model – The Demand Side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14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662047" y="1142566"/>
            <a:ext cx="9671883" cy="6260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buFont typeface="Arial" panose="020B0604020202020204" pitchFamily="34" charset="0"/>
              <a:buChar char="•"/>
            </a:pPr>
            <a:endParaRPr lang="en-US" sz="2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Public Policy (federal and state) Matters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endParaRPr lang="en-US" sz="32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Federal focus on preserving parent choice. </a:t>
            </a: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Federal policy requires states use market rate surveys to set the value of subsidies (certificates).</a:t>
            </a:r>
          </a:p>
          <a:p>
            <a:pPr marL="1841500" marR="5080" lvl="3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Allows use of a cost of care model.</a:t>
            </a:r>
          </a:p>
          <a:p>
            <a:pPr marL="469900" marR="5080" indent="-457200">
              <a:buFont typeface="Courier New" panose="02070309020205020404" pitchFamily="49" charset="0"/>
              <a:buChar char="o"/>
            </a:pPr>
            <a:endParaRPr lang="en-US" sz="2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lvl="1"/>
            <a:r>
              <a:rPr lang="en-US" sz="2800" b="1" i="1" spc="-5" dirty="0">
                <a:solidFill>
                  <a:srgbClr val="3587E7"/>
                </a:solidFill>
                <a:latin typeface="Faustina"/>
                <a:cs typeface="Faustina"/>
              </a:rPr>
              <a:t>Government policies have enormous influence on the market – government is the biggest single purchaser of care. </a:t>
            </a:r>
          </a:p>
          <a:p>
            <a:pPr marL="12700" marR="5080"/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/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278870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906" y="242347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A Failing Business Model – The Demand Side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15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689294" y="1275570"/>
            <a:ext cx="9671883" cy="6321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Instability of the demand and unreliable income, create challenges for child care programs.</a:t>
            </a:r>
          </a:p>
          <a:p>
            <a:pPr marL="927100" marR="5080" lvl="2"/>
            <a:endParaRPr lang="en-US" sz="32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927100" marR="5080" lvl="2"/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In child care, any decrease in demand/enrollment, no matter how small, can have dramatic and sudden impact</a:t>
            </a:r>
          </a:p>
          <a:p>
            <a:pPr marL="1841500" marR="5080" lvl="3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Parents’ needs change (work hours) </a:t>
            </a:r>
          </a:p>
          <a:p>
            <a:pPr marL="1841500" marR="5080" lvl="3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Parent preferences change</a:t>
            </a:r>
          </a:p>
          <a:p>
            <a:pPr marL="1841500" marR="5080" lvl="3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Parents’ ability to pay changes (cliff effect is real)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endParaRPr lang="en-US" sz="2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 algn="ctr"/>
            <a:r>
              <a:rPr lang="en-US" sz="2800" b="1" i="1" spc="-5" dirty="0">
                <a:solidFill>
                  <a:srgbClr val="3587E7"/>
                </a:solidFill>
                <a:latin typeface="Faustina"/>
                <a:cs typeface="Faustina"/>
              </a:rPr>
              <a:t>As a result, child care directors are reluctant to raise teacher pay for fear they won’t have the revenue to cover it. </a:t>
            </a:r>
          </a:p>
          <a:p>
            <a:pPr marL="12700" marR="5080"/>
            <a:endParaRPr lang="en-US" sz="2800" i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165540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942" y="0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3552" y="1654939"/>
            <a:ext cx="8667388" cy="37076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6600" spc="-65" dirty="0"/>
              <a:t>Question:  </a:t>
            </a:r>
            <a:br>
              <a:rPr lang="en-US" sz="6600" spc="-65" dirty="0"/>
            </a:br>
            <a:r>
              <a:rPr lang="en-US" sz="3600" i="1" spc="-65" dirty="0"/>
              <a:t>What do you think is the biggest factor  influencing parent choice : cost, location, availability, trust, other?</a:t>
            </a:r>
            <a:endParaRPr lang="en-US" sz="3600" i="1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16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58547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A Failing Business Model – The Supply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17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851816" y="1234092"/>
            <a:ext cx="9823366" cy="52151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Understanding the supply side – or operating costs </a:t>
            </a:r>
          </a:p>
          <a:p>
            <a:pPr marL="12700" marR="5080"/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	Labor costs 75% </a:t>
            </a:r>
          </a:p>
          <a:p>
            <a:pPr marL="12700" marR="5080"/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	Fixed costs 25% </a:t>
            </a:r>
          </a:p>
          <a:p>
            <a:pPr marL="12700" marR="5080"/>
            <a:endParaRPr lang="en-US" sz="2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Labor costs are the biggest single</a:t>
            </a:r>
          </a:p>
          <a:p>
            <a:pPr marL="12700" marR="5080"/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      expense: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Adult-child ratios 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Ages of children served 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Enrollment  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Wages paid </a:t>
            </a: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834BB83-90FB-482B-BBD9-3FA9AE708864}"/>
              </a:ext>
            </a:extLst>
          </p:cNvPr>
          <p:cNvSpPr/>
          <p:nvPr/>
        </p:nvSpPr>
        <p:spPr>
          <a:xfrm>
            <a:off x="6363578" y="2344999"/>
            <a:ext cx="5818909" cy="3278909"/>
          </a:xfrm>
          <a:custGeom>
            <a:avLst/>
            <a:gdLst/>
            <a:ahLst/>
            <a:cxnLst/>
            <a:rect l="l" t="t" r="r" b="b"/>
            <a:pathLst>
              <a:path w="5867400" h="3662045">
                <a:moveTo>
                  <a:pt x="0" y="0"/>
                </a:moveTo>
                <a:lnTo>
                  <a:pt x="5867401" y="0"/>
                </a:lnTo>
                <a:lnTo>
                  <a:pt x="5867401" y="3661912"/>
                </a:lnTo>
                <a:lnTo>
                  <a:pt x="0" y="366191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    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Why does it cost so much if teachers are so poorly  paid?</a:t>
            </a:r>
          </a:p>
          <a:p>
            <a:r>
              <a:rPr lang="en-US" dirty="0">
                <a:solidFill>
                  <a:schemeClr val="bg1"/>
                </a:solidFill>
              </a:rPr>
              <a:t> Here’s an example  of why:</a:t>
            </a:r>
          </a:p>
          <a:p>
            <a:r>
              <a:rPr lang="en-US" dirty="0">
                <a:solidFill>
                  <a:schemeClr val="bg1"/>
                </a:solidFill>
              </a:rPr>
              <a:t>-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Adult ratios for Infant    1:4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Hours of operation - 12 per day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Teacher wages alone cost  - $180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Nebraska Infant  Rate = $43/day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Income Assuming full enrollment = $172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LOSS OF $8 BEFORE FIXED COSTS, SUPPLIES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If one child leaves, the loss is over $50/day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A Failing Business Model – The Supply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18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267855" y="1234092"/>
            <a:ext cx="7158181" cy="53382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/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Balancing income vs. expenses in child care is a constant challenge: 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Most</a:t>
            </a: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 </a:t>
            </a: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 programs don’t operate at  100% occupancy.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Parents resist paying when their children aren’t present.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Income from 3 and 4-year-olds offset cost of younger children. </a:t>
            </a:r>
          </a:p>
          <a:p>
            <a:pPr marL="812800" marR="5080" lvl="1" indent="-342900">
              <a:buFont typeface="Wingdings" panose="05000000000000000000" pitchFamily="2" charset="2"/>
              <a:buChar char="§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Faustina"/>
              </a:rPr>
              <a:t>Public Pre-K has disrupted cost model.</a:t>
            </a:r>
          </a:p>
          <a:p>
            <a:pPr marL="12700" marR="5080"/>
            <a:r>
              <a:rPr lang="en-US" sz="2800" spc="-5" dirty="0">
                <a:solidFill>
                  <a:srgbClr val="3587E7"/>
                </a:solidFill>
                <a:latin typeface="Faustina"/>
                <a:cs typeface="Faustina"/>
              </a:rPr>
              <a:t>	</a:t>
            </a: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834BB83-90FB-482B-BBD9-3FA9AE708864}"/>
              </a:ext>
            </a:extLst>
          </p:cNvPr>
          <p:cNvSpPr/>
          <p:nvPr/>
        </p:nvSpPr>
        <p:spPr>
          <a:xfrm>
            <a:off x="7564582" y="2924911"/>
            <a:ext cx="4128654" cy="3278909"/>
          </a:xfrm>
          <a:custGeom>
            <a:avLst/>
            <a:gdLst/>
            <a:ahLst/>
            <a:cxnLst/>
            <a:rect l="l" t="t" r="r" b="b"/>
            <a:pathLst>
              <a:path w="5867400" h="3662045">
                <a:moveTo>
                  <a:pt x="0" y="0"/>
                </a:moveTo>
                <a:lnTo>
                  <a:pt x="5867401" y="0"/>
                </a:lnTo>
                <a:lnTo>
                  <a:pt x="5867401" y="3661912"/>
                </a:lnTo>
                <a:lnTo>
                  <a:pt x="0" y="366191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  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400" i="1" dirty="0">
                <a:solidFill>
                  <a:schemeClr val="bg1"/>
                </a:solidFill>
              </a:rPr>
              <a:t>Balancing is like squeezing a balloon - if fees were based on the actual cost of quality, more low income working families will be priced out of the market.  </a:t>
            </a:r>
            <a:endParaRPr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8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942" y="0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rgbClr val="3336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8557" y="1840484"/>
            <a:ext cx="7753893" cy="1951816"/>
          </a:xfrm>
          <a:prstGeom prst="rect">
            <a:avLst/>
          </a:prstGeom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6600" spc="-65" dirty="0"/>
              <a:t>What COVID-19 Has Exposed</a:t>
            </a:r>
            <a:endParaRPr lang="en-US" sz="6600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19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86164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942" y="0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rgbClr val="3336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5021" y="1740842"/>
            <a:ext cx="8347124" cy="1951816"/>
          </a:xfrm>
          <a:prstGeom prst="rect">
            <a:avLst/>
          </a:prstGeom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6600" spc="-65" dirty="0"/>
              <a:t>Welcome &amp; Acknowledgements </a:t>
            </a:r>
            <a:endParaRPr lang="en-US" sz="6600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291324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Impact of COVID-19 </a:t>
            </a:r>
            <a:r>
              <a:rPr lang="en-US" sz="4000" spc="-5" dirty="0">
                <a:solidFill>
                  <a:srgbClr val="3587E7"/>
                </a:solidFill>
                <a:latin typeface="Faustina"/>
                <a:cs typeface="Faustina"/>
              </a:rPr>
              <a:t>to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20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609600" y="945982"/>
            <a:ext cx="9823366" cy="6229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/>
            <a:r>
              <a:rPr lang="en-US" sz="4000" b="1" spc="-5" dirty="0">
                <a:solidFill>
                  <a:srgbClr val="3587E7"/>
                </a:solidFill>
                <a:latin typeface="Faustina"/>
                <a:cs typeface="Faustina"/>
              </a:rPr>
              <a:t>What we have learned: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A pure “market” approach doesn’t work for child care.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Profit margins are too thin to allow normal business reserves.</a:t>
            </a: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Child care businesses can’t survive lengthy closure </a:t>
            </a: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Lack income to cover even fixed costs</a:t>
            </a:r>
          </a:p>
          <a:p>
            <a:pPr marL="1384300" marR="5080" lvl="2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Lose trained and experienced staff 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The use of grants and/or contracts with child care programs can stabilize the supply short term.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Need a longer term, balanced financing strategy that addresses supply-side issues and fixed costs.</a:t>
            </a:r>
          </a:p>
          <a:p>
            <a:pPr marL="927100" marR="5080" lvl="1" indent="-457200">
              <a:buFont typeface="Wingdings" panose="05000000000000000000" pitchFamily="2" charset="2"/>
              <a:buChar char="§"/>
            </a:pPr>
            <a:endParaRPr lang="en-US" sz="2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/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2113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The Impact of COVID-19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21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837528" y="1062636"/>
            <a:ext cx="10650890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lang="en-US" sz="3600" b="1" spc="-5" dirty="0">
                <a:solidFill>
                  <a:srgbClr val="3587E7"/>
                </a:solidFill>
                <a:latin typeface="Faustina"/>
                <a:cs typeface="Faustina"/>
              </a:rPr>
              <a:t>Covid-19 has impacted both the supply AND demand for child care</a:t>
            </a:r>
          </a:p>
          <a:p>
            <a:pPr marL="12700" marR="5080"/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The supply has decreased dramatically: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41% of child care programs were closed as of August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30% of programs are operating with limited hours or spaces   </a:t>
            </a:r>
          </a:p>
          <a:p>
            <a:pPr marL="469900" marR="5080" lvl="1"/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  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The demand for care has been reduced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31% of parents  do not plan to send their children back to care 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36% are waiting for school to reopen 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22%  are waiting for a vaccine.</a:t>
            </a:r>
          </a:p>
          <a:p>
            <a:pPr marL="927100" marR="5080" lvl="1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13% waiting for their program to reopen. </a:t>
            </a:r>
          </a:p>
        </p:txBody>
      </p:sp>
    </p:spTree>
    <p:extLst>
      <p:ext uri="{BB962C8B-B14F-4D97-AF65-F5344CB8AC3E}">
        <p14:creationId xmlns:p14="http://schemas.microsoft.com/office/powerpoint/2010/main" val="132984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The Impact of COVID-19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22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851816" y="1234092"/>
            <a:ext cx="10650890" cy="4875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lang="en-US" sz="3600" b="1" spc="-5" dirty="0">
                <a:solidFill>
                  <a:srgbClr val="3587E7"/>
                </a:solidFill>
                <a:latin typeface="Faustina"/>
                <a:cs typeface="Faustina"/>
              </a:rPr>
              <a:t>Still, many parents need child care to go to work . . .</a:t>
            </a:r>
          </a:p>
          <a:p>
            <a:pPr marL="12700" marR="5080"/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44% of parents report they cannot work in some fashion without child care.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A third of parents have sought child care  and over half found it difficult to find within their budget. 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Three-fourths of parents with an income under $50K say it was difficult to find care within their budget. 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Additionally 35% of parent's with school-aged children will look for child care if their school is not open.</a:t>
            </a:r>
          </a:p>
          <a:p>
            <a:pPr marL="469900" marR="5080" lvl="1"/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642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794" y="1020619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9693" y="2403085"/>
            <a:ext cx="8796031" cy="27836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6600" spc="-65" dirty="0"/>
              <a:t>Question:  </a:t>
            </a:r>
            <a:r>
              <a:rPr lang="en-US" i="1" spc="-65" dirty="0"/>
              <a:t>Do you agree there is a “public good” aspect of child care?     If not, why? </a:t>
            </a:r>
            <a:endParaRPr lang="en-US" sz="4800" i="1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23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2537327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942" y="0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rgbClr val="3336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8557" y="1840484"/>
            <a:ext cx="7753893" cy="1041311"/>
          </a:xfrm>
          <a:prstGeom prst="rect">
            <a:avLst/>
          </a:prstGeom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6600" spc="-65" dirty="0"/>
              <a:t>Moving Forward</a:t>
            </a:r>
            <a:endParaRPr lang="en-US" sz="6600" i="1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24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1291162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Moving Forward  – 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25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609600" y="1410442"/>
            <a:ext cx="10906760" cy="4907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3587E7"/>
                </a:solidFill>
                <a:latin typeface="Faustina"/>
                <a:cs typeface="Faustina"/>
              </a:rPr>
              <a:t>Nationally &amp; in Nebraska, there is a lack of child care: </a:t>
            </a:r>
          </a:p>
          <a:p>
            <a:pPr marL="927100" marR="5080" lvl="1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Problem can’t be solved without addressing the business model and the “GAP” between the cost to provide care and the ability of parents to pay for it.  </a:t>
            </a:r>
          </a:p>
          <a:p>
            <a:pPr marL="927100" marR="5080" lvl="1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Solutions lie at both the community level with support from state and federal policy-makers.</a:t>
            </a:r>
          </a:p>
          <a:p>
            <a:pPr marL="927100" marR="5080" lvl="1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Leadership is needed to move from knowledge to solutions.</a:t>
            </a:r>
          </a:p>
          <a:p>
            <a:pPr marL="927100" marR="5080" lvl="1" indent="-457200">
              <a:buFont typeface="Wingdings" panose="05000000000000000000" pitchFamily="2" charset="2"/>
              <a:buChar char="§"/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Those who benefit from high quality child care should be a part of the solution.</a:t>
            </a:r>
          </a:p>
          <a:p>
            <a:pPr marL="927100" marR="5080" lvl="1" indent="-457200">
              <a:buFont typeface="Wingdings" panose="05000000000000000000" pitchFamily="2" charset="2"/>
              <a:buChar char="§"/>
            </a:pPr>
            <a:endParaRPr lang="en-US" sz="2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2027082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906" y="288637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Moving forward  - 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26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689293" y="1323168"/>
            <a:ext cx="11170197" cy="59525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3587E7"/>
                </a:solidFill>
                <a:latin typeface="Faustina"/>
                <a:cs typeface="Faustina"/>
              </a:rPr>
              <a:t>Who is missing from the conversation in your community? . . . government, economic development agencies, education, businesses, parents, education, faith community, philanthropy, others?  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endParaRPr lang="en-US" sz="36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600" b="1" spc="-5" dirty="0">
                <a:solidFill>
                  <a:srgbClr val="3587E7"/>
                </a:solidFill>
                <a:latin typeface="Faustina"/>
                <a:cs typeface="Faustina"/>
              </a:rPr>
              <a:t>Funding child care should be a shared financial responsibility, but planning and development is a community responsibility.  </a:t>
            </a:r>
          </a:p>
          <a:p>
            <a:pPr marL="12700" marR="5080"/>
            <a:r>
              <a:rPr lang="en-US" sz="3600" b="1" spc="-5" dirty="0">
                <a:solidFill>
                  <a:srgbClr val="3587E7"/>
                </a:solidFill>
                <a:latin typeface="Faustina"/>
                <a:cs typeface="Faustina"/>
              </a:rPr>
              <a:t> </a:t>
            </a:r>
          </a:p>
          <a:p>
            <a:pPr marL="12700" marR="5080">
              <a:lnSpc>
                <a:spcPct val="114000"/>
              </a:lnSpc>
            </a:pPr>
            <a:endParaRPr lang="en-US" sz="2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1913028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Moving Forward - 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27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924325" y="1048848"/>
            <a:ext cx="9823366" cy="5873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What we have to build on: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Faustina"/>
              </a:rPr>
              <a:t>a shared value – our children,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Faustina"/>
              </a:rPr>
              <a:t>solid science, research and data,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Faustina"/>
              </a:rPr>
              <a:t> successful models: </a:t>
            </a:r>
          </a:p>
          <a:p>
            <a:pPr marL="927100" marR="5080" lvl="1" indent="-457200">
              <a:buFont typeface="Wingdings" panose="05000000000000000000" pitchFamily="2" charset="2"/>
              <a:buChar char="ü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Faustina"/>
              </a:rPr>
              <a:t>Military</a:t>
            </a:r>
          </a:p>
          <a:p>
            <a:pPr marL="927100" marR="5080" lvl="1" indent="-457200">
              <a:buFont typeface="Wingdings" panose="05000000000000000000" pitchFamily="2" charset="2"/>
              <a:buChar char="ü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Faustina"/>
              </a:rPr>
              <a:t>EHS/CC Partnerships 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Faustina"/>
              </a:rPr>
              <a:t>the national spotlight, and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Faustina"/>
              </a:rPr>
              <a:t>we have broad bi-partisan support at all levels.</a:t>
            </a:r>
          </a:p>
          <a:p>
            <a:pPr marL="12700" marR="5080" algn="ctr">
              <a:lnSpc>
                <a:spcPct val="114000"/>
              </a:lnSpc>
            </a:pPr>
            <a:endParaRPr lang="en-US" sz="2400" b="1" i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 algn="ctr">
              <a:lnSpc>
                <a:spcPct val="114000"/>
              </a:lnSpc>
            </a:pPr>
            <a:r>
              <a:rPr lang="en-US" sz="3200" b="1" i="1" spc="-5" dirty="0">
                <a:solidFill>
                  <a:srgbClr val="3587E7"/>
                </a:solidFill>
                <a:latin typeface="Faustina"/>
                <a:cs typeface="Faustina"/>
              </a:rPr>
              <a:t>What we lack is an </a:t>
            </a:r>
            <a:r>
              <a:rPr lang="en-US" sz="3200" b="1" i="1" u="sng" spc="-5" dirty="0">
                <a:solidFill>
                  <a:srgbClr val="3587E7"/>
                </a:solidFill>
                <a:latin typeface="Faustina"/>
                <a:cs typeface="Faustina"/>
              </a:rPr>
              <a:t>actionable plan </a:t>
            </a:r>
            <a:r>
              <a:rPr lang="en-US" sz="3200" b="1" i="1" spc="-5" dirty="0">
                <a:solidFill>
                  <a:srgbClr val="3587E7"/>
                </a:solidFill>
                <a:latin typeface="Faustina"/>
                <a:cs typeface="Faustina"/>
              </a:rPr>
              <a:t>and funding that is sufficient and sustainable to ensure all families have access to the quality of care they need.   </a:t>
            </a: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254706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Moving Forward – Becoming an Advocate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28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2D6345-DBEE-594D-9359-AEDBC8122383}"/>
              </a:ext>
            </a:extLst>
          </p:cNvPr>
          <p:cNvSpPr txBox="1"/>
          <p:nvPr/>
        </p:nvSpPr>
        <p:spPr>
          <a:xfrm>
            <a:off x="839469" y="1413038"/>
            <a:ext cx="9823366" cy="53370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Be knowledgeable and stay informed.</a:t>
            </a:r>
          </a:p>
          <a:p>
            <a:pPr marL="927100" marR="5080" lvl="1" indent="-457200">
              <a:buFont typeface="Wingdings" panose="05000000000000000000" pitchFamily="2" charset="2"/>
              <a:buChar char="§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“</a:t>
            </a:r>
            <a:r>
              <a:rPr lang="en-US" sz="2800" b="1" i="1" spc="-5" dirty="0">
                <a:solidFill>
                  <a:srgbClr val="3587E7"/>
                </a:solidFill>
                <a:latin typeface="Faustina"/>
                <a:cs typeface="Faustina"/>
              </a:rPr>
              <a:t>Building Bipartisan Support for Child Care: A Toolkit”</a:t>
            </a:r>
            <a:endParaRPr lang="en-US" sz="32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Participate in your state and community planning.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Share your ideas and welcome others.</a:t>
            </a:r>
          </a:p>
          <a:p>
            <a:pPr marL="927100" marR="5080" lvl="1" indent="-457200">
              <a:buFont typeface="Wingdings" panose="05000000000000000000" pitchFamily="2" charset="2"/>
              <a:buChar char="§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Be willing to compromise.</a:t>
            </a:r>
          </a:p>
          <a:p>
            <a:pPr marL="927100" marR="5080" lvl="1" indent="-457200">
              <a:buFont typeface="Wingdings" panose="05000000000000000000" pitchFamily="2" charset="2"/>
              <a:buChar char="§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Develop concrete and measurable goals and incremental steps.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Faustina"/>
              </a:rPr>
              <a:t>Engage your local and state policy-makers.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endParaRPr lang="en-US" sz="2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 algn="ctr">
              <a:lnSpc>
                <a:spcPct val="114000"/>
              </a:lnSpc>
            </a:pPr>
            <a:r>
              <a:rPr lang="en-US" sz="2800" b="1" i="1" spc="-5" dirty="0">
                <a:solidFill>
                  <a:srgbClr val="3587E7"/>
                </a:solidFill>
                <a:latin typeface="Faustina"/>
                <a:cs typeface="Faustina"/>
              </a:rPr>
              <a:t>If you are a part of this conference, you have taken the first step.</a:t>
            </a:r>
          </a:p>
          <a:p>
            <a:pPr marL="12700" marR="5080">
              <a:lnSpc>
                <a:spcPct val="114000"/>
              </a:lnSpc>
            </a:pPr>
            <a:endParaRPr lang="en-US" sz="28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3493601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294" y="1062182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8296" y="599223"/>
            <a:ext cx="9520623" cy="55084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4800" spc="-65" dirty="0"/>
              <a:t>The Gap: </a:t>
            </a:r>
            <a:br>
              <a:rPr lang="en-US" sz="6600" spc="-65" dirty="0"/>
            </a:br>
            <a:r>
              <a:rPr lang="en-US" sz="3600" i="1" spc="-65" dirty="0"/>
              <a:t>If we truly want quality, affordable and reliable care for children and families, we must address the gap between what it costs to produce care &amp; what parents can afford. In your view, how do we make up the gap?</a:t>
            </a:r>
            <a:endParaRPr lang="en-US" sz="3600" i="1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29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356152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846" y="370365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Overview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3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4B6A4-FDE3-1441-AED6-8A138F705872}"/>
              </a:ext>
            </a:extLst>
          </p:cNvPr>
          <p:cNvSpPr txBox="1"/>
          <p:nvPr/>
        </p:nvSpPr>
        <p:spPr>
          <a:xfrm>
            <a:off x="3361765" y="1922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C1A2908-5221-AA47-B5DE-A2AFF69B27AB}"/>
              </a:ext>
            </a:extLst>
          </p:cNvPr>
          <p:cNvSpPr txBox="1"/>
          <p:nvPr/>
        </p:nvSpPr>
        <p:spPr>
          <a:xfrm>
            <a:off x="1017632" y="1436702"/>
            <a:ext cx="4831963" cy="637379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000"/>
              </a:lnSpc>
            </a:pPr>
            <a:r>
              <a:rPr lang="en-US" sz="2000" b="1" spc="-5" dirty="0">
                <a:solidFill>
                  <a:srgbClr val="3587E7"/>
                </a:solidFill>
                <a:latin typeface="Faustina"/>
                <a:cs typeface="Faustina"/>
              </a:rPr>
              <a:t>Examine our shared understanding of the early years, the importance of child care, and the challenges facing </a:t>
            </a:r>
            <a:r>
              <a:rPr lang="en-US" sz="2000" b="1" spc="-5">
                <a:solidFill>
                  <a:srgbClr val="3587E7"/>
                </a:solidFill>
                <a:latin typeface="Faustina"/>
                <a:cs typeface="Faustina"/>
              </a:rPr>
              <a:t>parents and communities</a:t>
            </a:r>
            <a:r>
              <a:rPr lang="en-US" sz="2000" b="1" spc="-5" dirty="0">
                <a:solidFill>
                  <a:srgbClr val="3587E7"/>
                </a:solidFill>
                <a:latin typeface="Faustina"/>
                <a:cs typeface="Faustina"/>
              </a:rPr>
              <a:t>.</a:t>
            </a:r>
          </a:p>
          <a:p>
            <a:pPr marL="12700" marR="5080">
              <a:lnSpc>
                <a:spcPct val="114000"/>
              </a:lnSpc>
            </a:pPr>
            <a:endParaRPr lang="en-US" sz="24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r>
              <a:rPr lang="en-US" sz="2000" b="1" spc="-5" dirty="0">
                <a:solidFill>
                  <a:srgbClr val="3587E7"/>
                </a:solidFill>
                <a:latin typeface="Faustina"/>
                <a:cs typeface="Faustina"/>
              </a:rPr>
              <a:t>Explore the supply and demand side of the child care market, and why the business model is failing.  </a:t>
            </a:r>
          </a:p>
          <a:p>
            <a:pPr marL="12700" marR="5080">
              <a:lnSpc>
                <a:spcPct val="114000"/>
              </a:lnSpc>
            </a:pPr>
            <a:endParaRPr lang="en-US" sz="24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4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r>
              <a:rPr lang="en-US" sz="2000" b="1" spc="-5" dirty="0">
                <a:solidFill>
                  <a:srgbClr val="3587E7"/>
                </a:solidFill>
                <a:latin typeface="Faustina"/>
                <a:cs typeface="Faustina"/>
              </a:rPr>
              <a:t>Summarize lessons so far from COVID-19 on child care and how can we move from knowledge to action.</a:t>
            </a:r>
          </a:p>
          <a:p>
            <a:pPr marL="12700" marR="5080">
              <a:lnSpc>
                <a:spcPct val="114000"/>
              </a:lnSpc>
            </a:pPr>
            <a:endParaRPr lang="en-US" sz="20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4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4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4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CDEC1F-E70D-1944-9F91-6D2FE7FDBB9B}"/>
              </a:ext>
            </a:extLst>
          </p:cNvPr>
          <p:cNvSpPr txBox="1"/>
          <p:nvPr/>
        </p:nvSpPr>
        <p:spPr>
          <a:xfrm>
            <a:off x="6459783" y="1368630"/>
            <a:ext cx="5046904" cy="371127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000"/>
              </a:lnSpc>
            </a:pPr>
            <a:endParaRPr lang="en-US" sz="2400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r>
              <a:rPr lang="en-US" sz="2000" b="1" spc="-5" dirty="0">
                <a:solidFill>
                  <a:srgbClr val="3587E7"/>
                </a:solidFill>
                <a:latin typeface="Faustina"/>
                <a:cs typeface="Faustina"/>
              </a:rPr>
              <a:t>Examine the “public good” of child care and its’ impact on economic development, business, schools, communities, and the future workforce.  </a:t>
            </a:r>
          </a:p>
          <a:p>
            <a:pPr marL="469900" marR="5080" indent="-457200">
              <a:lnSpc>
                <a:spcPct val="114000"/>
              </a:lnSpc>
              <a:buFont typeface="+mj-lt"/>
              <a:buAutoNum type="arabicPeriod"/>
            </a:pPr>
            <a:endParaRPr lang="en-US" sz="24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12700" marR="5080">
              <a:lnSpc>
                <a:spcPct val="114000"/>
              </a:lnSpc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Faustina"/>
              </a:rPr>
              <a:t> </a:t>
            </a:r>
          </a:p>
          <a:p>
            <a:pPr marL="12700" marR="5080">
              <a:lnSpc>
                <a:spcPct val="114000"/>
              </a:lnSpc>
            </a:pPr>
            <a:r>
              <a:rPr lang="en-US" sz="2000" b="1" spc="-5" dirty="0">
                <a:solidFill>
                  <a:srgbClr val="3587E7"/>
                </a:solidFill>
                <a:latin typeface="Faustina"/>
                <a:cs typeface="Faustina"/>
              </a:rPr>
              <a:t>Discuss a shared responsibility - do we have the right people at the table and if not, who is missing and why?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A6DBF8-1039-F741-8DCE-450D6434BBC9}"/>
              </a:ext>
            </a:extLst>
          </p:cNvPr>
          <p:cNvSpPr/>
          <p:nvPr/>
        </p:nvSpPr>
        <p:spPr>
          <a:xfrm>
            <a:off x="447040" y="1431185"/>
            <a:ext cx="457200" cy="457200"/>
          </a:xfrm>
          <a:prstGeom prst="ellipse">
            <a:avLst/>
          </a:prstGeom>
          <a:solidFill>
            <a:srgbClr val="4AA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30FCD5-EF11-BB4F-BDF0-1F63A8011E0C}"/>
              </a:ext>
            </a:extLst>
          </p:cNvPr>
          <p:cNvSpPr/>
          <p:nvPr/>
        </p:nvSpPr>
        <p:spPr>
          <a:xfrm>
            <a:off x="463347" y="3115358"/>
            <a:ext cx="457200" cy="424990"/>
          </a:xfrm>
          <a:prstGeom prst="ellipse">
            <a:avLst/>
          </a:prstGeom>
          <a:solidFill>
            <a:srgbClr val="4AA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4D7740-528F-1144-9A49-B90D612B709F}"/>
              </a:ext>
            </a:extLst>
          </p:cNvPr>
          <p:cNvSpPr/>
          <p:nvPr/>
        </p:nvSpPr>
        <p:spPr>
          <a:xfrm>
            <a:off x="430846" y="5143926"/>
            <a:ext cx="480487" cy="555834"/>
          </a:xfrm>
          <a:prstGeom prst="ellipse">
            <a:avLst/>
          </a:prstGeom>
          <a:solidFill>
            <a:srgbClr val="4AA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D45E7A-BEB0-CB4E-9D58-F31FAF970FA6}"/>
              </a:ext>
            </a:extLst>
          </p:cNvPr>
          <p:cNvSpPr/>
          <p:nvPr/>
        </p:nvSpPr>
        <p:spPr>
          <a:xfrm>
            <a:off x="5905498" y="1431185"/>
            <a:ext cx="457200" cy="457200"/>
          </a:xfrm>
          <a:prstGeom prst="ellipse">
            <a:avLst/>
          </a:prstGeom>
          <a:solidFill>
            <a:srgbClr val="4AA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036E79-C157-104A-8C8A-61AD58AE4FE2}"/>
              </a:ext>
            </a:extLst>
          </p:cNvPr>
          <p:cNvSpPr/>
          <p:nvPr/>
        </p:nvSpPr>
        <p:spPr>
          <a:xfrm>
            <a:off x="5959240" y="3846721"/>
            <a:ext cx="457200" cy="457200"/>
          </a:xfrm>
          <a:prstGeom prst="ellipse">
            <a:avLst/>
          </a:prstGeom>
          <a:solidFill>
            <a:srgbClr val="4AA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3932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Summary 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30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27E8DA1-B1D5-164B-ABC1-5E9BCB1E2106}"/>
              </a:ext>
            </a:extLst>
          </p:cNvPr>
          <p:cNvSpPr txBox="1"/>
          <p:nvPr/>
        </p:nvSpPr>
        <p:spPr>
          <a:xfrm>
            <a:off x="821388" y="1234092"/>
            <a:ext cx="5197386" cy="579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lang="en-US" sz="2400" b="1" spc="-5" dirty="0">
                <a:solidFill>
                  <a:srgbClr val="3587E7"/>
                </a:solidFill>
                <a:latin typeface="Faustina"/>
              </a:rPr>
              <a:t>We have the data, research and science we need to move forward. </a:t>
            </a:r>
          </a:p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lang="en-US" sz="2200" b="1" spc="-5" dirty="0">
                <a:solidFill>
                  <a:srgbClr val="3587E7"/>
                </a:solidFill>
                <a:latin typeface="Faustina"/>
              </a:rPr>
              <a:t>There is a new, national recognition of the importance of child care to our nation’s children, families and businesses -  now and in the future.</a:t>
            </a:r>
          </a:p>
          <a:p>
            <a:pPr marL="355600" marR="5080" indent="-342900">
              <a:buFont typeface="Arial" panose="020B0604020202020204" pitchFamily="34" charset="0"/>
              <a:buChar char="•"/>
            </a:pPr>
            <a:endParaRPr lang="en-US" sz="2200" b="1" spc="-5" dirty="0">
              <a:solidFill>
                <a:srgbClr val="3587E7"/>
              </a:solidFill>
              <a:latin typeface="Faustina"/>
            </a:endParaRPr>
          </a:p>
          <a:p>
            <a:r>
              <a:rPr lang="en-US" sz="2400" b="1" spc="-5" dirty="0">
                <a:solidFill>
                  <a:srgbClr val="3587E7"/>
                </a:solidFill>
                <a:latin typeface="Faustina"/>
              </a:rPr>
              <a:t>The child care business model is failing.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spc="-5" dirty="0">
                <a:solidFill>
                  <a:srgbClr val="3587E7"/>
                </a:solidFill>
                <a:latin typeface="Faustina"/>
              </a:rPr>
              <a:t>Many parents cannot afford the quality of care their children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spc="-5" dirty="0">
                <a:solidFill>
                  <a:srgbClr val="3587E7"/>
                </a:solidFill>
                <a:latin typeface="Faustina"/>
              </a:rPr>
              <a:t>And most child care workers earn poverty level wages.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spc="-5" dirty="0">
                <a:solidFill>
                  <a:srgbClr val="3587E7"/>
                </a:solidFill>
                <a:latin typeface="Faustina"/>
              </a:rPr>
              <a:t>To provide the stable adult child interactions needed for quality their pay  must be addressed.  </a:t>
            </a:r>
          </a:p>
          <a:p>
            <a:pPr marL="12700" marR="5080">
              <a:lnSpc>
                <a:spcPct val="114000"/>
              </a:lnSpc>
            </a:pPr>
            <a:endParaRPr lang="en-US" sz="1400" b="1" spc="-5" dirty="0">
              <a:solidFill>
                <a:srgbClr val="3587E7"/>
              </a:solidFill>
              <a:latin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200" b="1" spc="-5" dirty="0">
              <a:solidFill>
                <a:srgbClr val="3587E7"/>
              </a:solidFill>
              <a:latin typeface="Faustin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3FF68EA-56E0-BA40-AD84-735A117BF4B1}"/>
              </a:ext>
            </a:extLst>
          </p:cNvPr>
          <p:cNvSpPr txBox="1"/>
          <p:nvPr/>
        </p:nvSpPr>
        <p:spPr>
          <a:xfrm>
            <a:off x="6270172" y="1130781"/>
            <a:ext cx="5197386" cy="510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lang="en-US" sz="2400" b="1" spc="-5" dirty="0">
                <a:solidFill>
                  <a:srgbClr val="3587E7"/>
                </a:solidFill>
                <a:latin typeface="Faustina"/>
              </a:rPr>
              <a:t>Businesses and the economic recovery require a stable child care market.</a:t>
            </a:r>
          </a:p>
          <a:p>
            <a:pPr marL="355600" marR="508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spc="-5" dirty="0">
                <a:solidFill>
                  <a:srgbClr val="3587E7"/>
                </a:solidFill>
                <a:latin typeface="Faustina"/>
              </a:rPr>
              <a:t>To prevent catastrophic loss of child care infrastructure, financial support needs to be predictable and sustainable.</a:t>
            </a:r>
          </a:p>
          <a:p>
            <a:pPr marL="12700" marR="5080">
              <a:lnSpc>
                <a:spcPct val="114000"/>
              </a:lnSpc>
            </a:pPr>
            <a:endParaRPr lang="en-US" sz="1200" b="1" spc="-5" dirty="0">
              <a:solidFill>
                <a:srgbClr val="3587E7"/>
              </a:solidFill>
              <a:latin typeface="Faustina"/>
            </a:endParaRPr>
          </a:p>
          <a:p>
            <a:pPr marL="12700" marR="5080"/>
            <a:endParaRPr lang="en-US" sz="2200" b="1" spc="-5" dirty="0">
              <a:solidFill>
                <a:srgbClr val="3587E7"/>
              </a:solidFill>
              <a:latin typeface="Faustina"/>
            </a:endParaRPr>
          </a:p>
          <a:p>
            <a:pPr marL="12700" marR="5080"/>
            <a:r>
              <a:rPr lang="en-US" sz="2400" b="1" spc="-5" dirty="0">
                <a:solidFill>
                  <a:srgbClr val="3587E7"/>
                </a:solidFill>
                <a:latin typeface="Faustina"/>
              </a:rPr>
              <a:t>Financing is key to making the child care system work for all.  </a:t>
            </a:r>
          </a:p>
          <a:p>
            <a:pPr marL="355600" marR="508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spc="-5" dirty="0">
                <a:solidFill>
                  <a:srgbClr val="3587E7"/>
                </a:solidFill>
                <a:latin typeface="Faustina"/>
              </a:rPr>
              <a:t>Business, education, faith leaders, parents, community and state policymakers must come to the table with the early childhood community to develop recommendations for the future. </a:t>
            </a:r>
          </a:p>
        </p:txBody>
      </p:sp>
    </p:spTree>
    <p:extLst>
      <p:ext uri="{BB962C8B-B14F-4D97-AF65-F5344CB8AC3E}">
        <p14:creationId xmlns:p14="http://schemas.microsoft.com/office/powerpoint/2010/main" val="1131784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488" y="1560575"/>
            <a:ext cx="2721864" cy="23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06424" y="1493519"/>
            <a:ext cx="2721864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09600" y="685801"/>
            <a:ext cx="11582400" cy="5486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04800" y="1104899"/>
            <a:ext cx="5486400" cy="4648200"/>
          </a:xfrm>
          <a:custGeom>
            <a:avLst/>
            <a:gdLst/>
            <a:ahLst/>
            <a:cxnLst/>
            <a:rect l="l" t="t" r="r" b="b"/>
            <a:pathLst>
              <a:path w="5486400" h="4648200">
                <a:moveTo>
                  <a:pt x="0" y="0"/>
                </a:moveTo>
                <a:lnTo>
                  <a:pt x="5486400" y="0"/>
                </a:lnTo>
                <a:lnTo>
                  <a:pt x="5486400" y="4648199"/>
                </a:lnTo>
                <a:lnTo>
                  <a:pt x="0" y="4648199"/>
                </a:lnTo>
                <a:lnTo>
                  <a:pt x="0" y="0"/>
                </a:lnTo>
                <a:close/>
              </a:path>
            </a:pathLst>
          </a:custGeom>
          <a:solidFill>
            <a:srgbClr val="3587E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104900"/>
            <a:ext cx="609600" cy="4648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4212" y="2522340"/>
            <a:ext cx="4532376" cy="2367315"/>
          </a:xfrm>
          <a:prstGeom prst="rect">
            <a:avLst/>
          </a:prstGeom>
        </p:spPr>
        <p:txBody>
          <a:bodyPr vert="horz" wrap="square" lIns="0" tIns="149860" rIns="0" bIns="0" rtlCol="0" anchor="t">
            <a:spAutoFit/>
          </a:bodyPr>
          <a:lstStyle/>
          <a:p>
            <a:pPr algn="ctr"/>
            <a:r>
              <a:rPr lang="en-US" sz="3600" spc="-30" dirty="0"/>
              <a:t>You Have a Voice – </a:t>
            </a:r>
            <a:br>
              <a:rPr lang="en-US" sz="3600" spc="-30" dirty="0"/>
            </a:br>
            <a:r>
              <a:rPr lang="en-US" sz="3600" spc="-30" dirty="0"/>
              <a:t>Use It! </a:t>
            </a:r>
            <a:br>
              <a:rPr lang="en-US" sz="3600" spc="-30" dirty="0"/>
            </a:br>
            <a:br>
              <a:rPr lang="en-US" sz="3600" spc="-30" dirty="0"/>
            </a:br>
            <a:r>
              <a:rPr lang="en-US" sz="3600" spc="-30" dirty="0"/>
              <a:t>Thank You!</a:t>
            </a:r>
          </a:p>
        </p:txBody>
      </p:sp>
      <p:sp>
        <p:nvSpPr>
          <p:cNvPr id="10" name="object 10"/>
          <p:cNvSpPr/>
          <p:nvPr/>
        </p:nvSpPr>
        <p:spPr>
          <a:xfrm>
            <a:off x="1222498" y="1441703"/>
            <a:ext cx="2721864" cy="237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401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More Information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32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DD4597D7-B088-BB41-B9BD-9ACC6C865B9E}"/>
              </a:ext>
            </a:extLst>
          </p:cNvPr>
          <p:cNvSpPr txBox="1"/>
          <p:nvPr/>
        </p:nvSpPr>
        <p:spPr>
          <a:xfrm>
            <a:off x="839469" y="1234092"/>
            <a:ext cx="10663237" cy="397525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000"/>
              </a:lnSpc>
            </a:pPr>
            <a:r>
              <a:rPr lang="en-US" sz="2900" b="1" spc="-5" dirty="0">
                <a:solidFill>
                  <a:srgbClr val="3587E7"/>
                </a:solidFill>
                <a:latin typeface="Faustina"/>
                <a:cs typeface="Faustina"/>
              </a:rPr>
              <a:t>BPC an</a:t>
            </a:r>
            <a:r>
              <a:rPr lang="en-US" sz="2900" b="1" spc="-5" dirty="0">
                <a:solidFill>
                  <a:srgbClr val="3587E7"/>
                </a:solidFill>
                <a:latin typeface="Faustina"/>
              </a:rPr>
              <a:t>d Morning Consult Parent Surveys</a:t>
            </a:r>
          </a:p>
          <a:p>
            <a:pPr marL="12700" marR="5080">
              <a:lnSpc>
                <a:spcPct val="114000"/>
              </a:lnSpc>
            </a:pPr>
            <a:endParaRPr lang="en-US" b="1" spc="-5" dirty="0">
              <a:solidFill>
                <a:srgbClr val="3587E7"/>
              </a:solidFill>
              <a:latin typeface="Fausti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spc="-5" dirty="0">
                <a:solidFill>
                  <a:srgbClr val="3587E7"/>
                </a:solidFill>
                <a:latin typeface="Faustina"/>
              </a:rPr>
              <a:t>April 2020 | Child Care in the Time of Coronavirus </a:t>
            </a:r>
            <a:r>
              <a:rPr lang="en-US" sz="2400" dirty="0">
                <a:hlinkClick r:id="rId4"/>
              </a:rPr>
              <a:t>https://bipartisanpolicy.org/blog/nationwide-survey-child-care-in-the-time-of-coronavirus/</a:t>
            </a:r>
            <a:endParaRPr lang="en-US" sz="2400" spc="-5" dirty="0">
              <a:solidFill>
                <a:srgbClr val="3587E7"/>
              </a:solidFill>
              <a:latin typeface="Faustina"/>
            </a:endParaRPr>
          </a:p>
          <a:p>
            <a:endParaRPr lang="en-US" sz="2600" spc="-5" dirty="0">
              <a:solidFill>
                <a:srgbClr val="3587E7"/>
              </a:solidFill>
              <a:latin typeface="Fausti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spc="-5" dirty="0">
                <a:solidFill>
                  <a:srgbClr val="3587E7"/>
                </a:solidFill>
                <a:latin typeface="Faustina"/>
              </a:rPr>
              <a:t>October 2019 | The Impact of Child Care Costs on Parents </a:t>
            </a:r>
            <a:r>
              <a:rPr lang="en-US" sz="2400" dirty="0">
                <a:hlinkClick r:id="rId5"/>
              </a:rPr>
              <a:t>https://bipartisanpolicy.org/blog/child-care-poll/</a:t>
            </a:r>
            <a:br>
              <a:rPr lang="en-US" sz="2600" spc="-5" dirty="0">
                <a:solidFill>
                  <a:srgbClr val="3587E7"/>
                </a:solidFill>
                <a:latin typeface="Faustina"/>
              </a:rPr>
            </a:br>
            <a:endParaRPr lang="en-US" sz="2600" spc="-5" dirty="0">
              <a:solidFill>
                <a:srgbClr val="3587E7"/>
              </a:solidFill>
              <a:latin typeface="Faustina"/>
            </a:endParaRPr>
          </a:p>
          <a:p>
            <a:pPr marL="12700" marR="5080">
              <a:lnSpc>
                <a:spcPct val="114000"/>
              </a:lnSpc>
            </a:pPr>
            <a:endParaRPr lang="en-US" sz="2600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12615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A Foundation to Build on - The Early Years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4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D8E5449-074C-464B-B58C-C517284B5E32}"/>
              </a:ext>
            </a:extLst>
          </p:cNvPr>
          <p:cNvSpPr txBox="1"/>
          <p:nvPr/>
        </p:nvSpPr>
        <p:spPr>
          <a:xfrm>
            <a:off x="1003299" y="1329777"/>
            <a:ext cx="10699507" cy="426854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000"/>
              </a:lnSpc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 Importance of the Early Years </a:t>
            </a: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 </a:t>
            </a:r>
          </a:p>
          <a:p>
            <a:pPr marL="812800" marR="5080" lvl="1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The neuroscience and the importance of the B-5 years.</a:t>
            </a:r>
          </a:p>
          <a:p>
            <a:pPr marL="812800" marR="5080" lvl="1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Data and research is available.   </a:t>
            </a:r>
          </a:p>
          <a:p>
            <a:pPr marL="812800" marR="5080" lvl="1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Care and learning are inseparable.</a:t>
            </a:r>
          </a:p>
          <a:p>
            <a:pPr marL="812800" marR="5080" lvl="1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Adult/child interactions (workforce) are the key to quality.</a:t>
            </a:r>
          </a:p>
          <a:p>
            <a:pPr marL="812800" marR="5080" lvl="1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Child care workforce is undervalued and underpaid.</a:t>
            </a:r>
          </a:p>
          <a:p>
            <a:pPr marL="812800" marR="5080" lvl="1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Child care is essential for most families. </a:t>
            </a:r>
          </a:p>
          <a:p>
            <a:pPr marL="812800" marR="5080" lvl="1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High quality child care costs more than many families can afford.</a:t>
            </a:r>
          </a:p>
          <a:p>
            <a:pPr marL="812800" marR="5080" lvl="1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Public acceptance that there is a shortage of child care </a:t>
            </a:r>
          </a:p>
          <a:p>
            <a:pPr marL="812800" marR="5080" lvl="1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Parent choice is a fundamental early childhood value. </a:t>
            </a:r>
            <a:endParaRPr lang="en-US" sz="2400" b="1" spc="-5" dirty="0">
              <a:solidFill>
                <a:srgbClr val="3587E7"/>
              </a:solidFill>
              <a:latin typeface="Faustina"/>
              <a:cs typeface="Faustina"/>
            </a:endParaRPr>
          </a:p>
        </p:txBody>
      </p:sp>
    </p:spTree>
    <p:extLst>
      <p:ext uri="{BB962C8B-B14F-4D97-AF65-F5344CB8AC3E}">
        <p14:creationId xmlns:p14="http://schemas.microsoft.com/office/powerpoint/2010/main" val="415357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" y="0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3491" y="777006"/>
            <a:ext cx="8487294" cy="46181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6600" spc="-65" dirty="0"/>
              <a:t>Question: </a:t>
            </a:r>
            <a:br>
              <a:rPr lang="en-US" sz="6600" spc="-65" dirty="0"/>
            </a:br>
            <a:r>
              <a:rPr lang="en-US" sz="4800" i="1" spc="-65" dirty="0"/>
              <a:t>Do you agree/disagree with these  statements?  </a:t>
            </a:r>
            <a:br>
              <a:rPr lang="en-US" sz="4800" i="1" spc="-65" dirty="0"/>
            </a:br>
            <a:r>
              <a:rPr lang="en-US" sz="4800" i="1" spc="-65" dirty="0"/>
              <a:t>If you disagree, why?  If you agree, it’s time for action.</a:t>
            </a:r>
            <a:endParaRPr lang="en-US" sz="4800" i="1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5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87056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942" y="0"/>
            <a:ext cx="11742420" cy="6172200"/>
          </a:xfrm>
          <a:custGeom>
            <a:avLst/>
            <a:gdLst/>
            <a:ahLst/>
            <a:cxnLst/>
            <a:rect l="l" t="t" r="r" b="b"/>
            <a:pathLst>
              <a:path w="11742420" h="6172200">
                <a:moveTo>
                  <a:pt x="0" y="0"/>
                </a:moveTo>
                <a:lnTo>
                  <a:pt x="11742057" y="0"/>
                </a:lnTo>
                <a:lnTo>
                  <a:pt x="11742057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rgbClr val="3336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5021" y="1740842"/>
            <a:ext cx="7753893" cy="1951816"/>
          </a:xfrm>
          <a:prstGeom prst="rect">
            <a:avLst/>
          </a:prstGeom>
        </p:spPr>
        <p:txBody>
          <a:bodyPr vert="horz" wrap="square" lIns="0" tIns="129540" rIns="0" bIns="0" rtlCol="0" anchor="t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</a:pPr>
            <a:r>
              <a:rPr lang="en-US" sz="6600" spc="-65" dirty="0"/>
              <a:t>National Overview of Child Care </a:t>
            </a:r>
            <a:endParaRPr lang="en-US" sz="6600" spc="-400" dirty="0"/>
          </a:p>
        </p:txBody>
      </p:sp>
      <p:sp>
        <p:nvSpPr>
          <p:cNvPr id="4" name="object 4"/>
          <p:cNvSpPr/>
          <p:nvPr/>
        </p:nvSpPr>
        <p:spPr>
          <a:xfrm>
            <a:off x="0" y="873801"/>
            <a:ext cx="914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6</a:t>
            </a:fld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</p:spTree>
    <p:extLst>
      <p:ext uri="{BB962C8B-B14F-4D97-AF65-F5344CB8AC3E}">
        <p14:creationId xmlns:p14="http://schemas.microsoft.com/office/powerpoint/2010/main" val="318576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Child Care Basics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7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D8E5449-074C-464B-B58C-C517284B5E32}"/>
              </a:ext>
            </a:extLst>
          </p:cNvPr>
          <p:cNvSpPr txBox="1"/>
          <p:nvPr/>
        </p:nvSpPr>
        <p:spPr>
          <a:xfrm>
            <a:off x="689294" y="1234092"/>
            <a:ext cx="10699507" cy="573035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000"/>
              </a:lnSpc>
            </a:pPr>
            <a:r>
              <a:rPr lang="en-US" sz="3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The National Child Care Landscape </a:t>
            </a:r>
          </a:p>
          <a:p>
            <a:pPr marL="812800" marR="508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675,000 businesses in 2016</a:t>
            </a:r>
          </a:p>
          <a:p>
            <a:pPr marL="1384300" marR="5080" lvl="2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75,300 centers </a:t>
            </a:r>
          </a:p>
          <a:p>
            <a:pPr marL="1384300" marR="5080" lvl="2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599,018 Family Child Care Homes</a:t>
            </a:r>
          </a:p>
          <a:p>
            <a:pPr marL="1384300" marR="5080" lvl="2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Mostly women-owned, small businesses </a:t>
            </a:r>
          </a:p>
          <a:p>
            <a:pPr marL="812800" marR="508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Average size of centers varies widely</a:t>
            </a:r>
          </a:p>
          <a:p>
            <a:pPr marL="1384300" marR="5080" lvl="2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50% serve fewer than 50 children</a:t>
            </a:r>
          </a:p>
          <a:p>
            <a:pPr marL="1384300" marR="5080" lvl="2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18% serve between 50-75 children </a:t>
            </a:r>
          </a:p>
          <a:p>
            <a:pPr marL="812800" marR="5080" lvl="1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2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Annual revenue of $47.2B</a:t>
            </a:r>
          </a:p>
          <a:p>
            <a:pPr marL="1270000" marR="5080" lvl="2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3600" spc="-5" dirty="0">
              <a:solidFill>
                <a:srgbClr val="3587E7"/>
              </a:solidFill>
              <a:latin typeface="Faustina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2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67857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Child Care Basics 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8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D8E5449-074C-464B-B58C-C517284B5E32}"/>
              </a:ext>
            </a:extLst>
          </p:cNvPr>
          <p:cNvSpPr txBox="1"/>
          <p:nvPr/>
        </p:nvSpPr>
        <p:spPr>
          <a:xfrm>
            <a:off x="1003299" y="1343162"/>
            <a:ext cx="10699507" cy="500380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69900" marR="508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Child care employs two million workers</a:t>
            </a:r>
          </a:p>
          <a:p>
            <a:pPr marL="927100" marR="5080" lvl="1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Split evenly between centers &amp; family child care homes</a:t>
            </a:r>
          </a:p>
          <a:p>
            <a:pPr marL="927100" marR="5080" lvl="1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Workforce is aging -  26%/38% respectively -  over age 50</a:t>
            </a:r>
          </a:p>
          <a:p>
            <a:pPr marL="927100" marR="5080" lvl="1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52% have AA degree or higher </a:t>
            </a:r>
          </a:p>
          <a:p>
            <a:pPr marL="927100" marR="5080" lvl="1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95.6% female</a:t>
            </a:r>
          </a:p>
          <a:p>
            <a:pPr marL="927100" marR="5080" lvl="1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Median years experience:  10 yrs. for center teacher/13.7 for FCC </a:t>
            </a:r>
          </a:p>
          <a:p>
            <a:pPr marL="355600" marR="508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Average wage is low -  $11.65 hour/$24,230 annually </a:t>
            </a:r>
          </a:p>
          <a:p>
            <a:pPr marL="927100" marR="5080" lvl="1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Federal poverty for a family of three is $21,720</a:t>
            </a:r>
          </a:p>
          <a:p>
            <a:pPr marL="927100" marR="5080" lvl="1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Nearly half child care workers are in a public assistance program </a:t>
            </a:r>
          </a:p>
          <a:p>
            <a:pPr marL="927100" marR="5080" lvl="1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b="1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Most lack benefits including health insurance</a:t>
            </a:r>
          </a:p>
          <a:p>
            <a:pPr marL="927100" marR="5080" lvl="1" indent="-4572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600" b="1" i="1" u="sng" spc="-5" dirty="0">
                <a:solidFill>
                  <a:srgbClr val="3587E7"/>
                </a:solidFill>
                <a:latin typeface="Faustina"/>
                <a:cs typeface="Gautami" panose="020B0502040204020203" pitchFamily="34" charset="0"/>
              </a:rPr>
              <a:t>Still, considered essential workers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120860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57872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4000" dirty="0"/>
              <a:t>Child Care Basics 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/>
              <a:t>9</a:t>
            </a:fld>
            <a:endParaRPr spc="4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 dirty="0"/>
              <a:t>bipartisanpolicy.org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7C7C9D7-33FC-0D49-8D56-BA3F2361E8D2}"/>
              </a:ext>
            </a:extLst>
          </p:cNvPr>
          <p:cNvSpPr/>
          <p:nvPr/>
        </p:nvSpPr>
        <p:spPr>
          <a:xfrm>
            <a:off x="7078065" y="3050044"/>
            <a:ext cx="4208455" cy="2438400"/>
          </a:xfrm>
          <a:custGeom>
            <a:avLst/>
            <a:gdLst/>
            <a:ahLst/>
            <a:cxnLst/>
            <a:rect l="l" t="t" r="r" b="b"/>
            <a:pathLst>
              <a:path w="5867400" h="3662045">
                <a:moveTo>
                  <a:pt x="0" y="0"/>
                </a:moveTo>
                <a:lnTo>
                  <a:pt x="5867401" y="0"/>
                </a:lnTo>
                <a:lnTo>
                  <a:pt x="5867401" y="3661912"/>
                </a:lnTo>
                <a:lnTo>
                  <a:pt x="0" y="3661912"/>
                </a:lnTo>
                <a:lnTo>
                  <a:pt x="0" y="0"/>
                </a:lnTo>
                <a:close/>
              </a:path>
            </a:pathLst>
          </a:custGeom>
          <a:solidFill>
            <a:srgbClr val="3587E7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D2FD07-3E78-C24E-AA8D-E350EEE41030}"/>
              </a:ext>
            </a:extLst>
          </p:cNvPr>
          <p:cNvSpPr txBox="1"/>
          <p:nvPr/>
        </p:nvSpPr>
        <p:spPr>
          <a:xfrm>
            <a:off x="7230918" y="3299748"/>
            <a:ext cx="4018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Nearly one-third of children under six, whose parents are working, need some regular form of care but are outside the formal system.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FA31835-2D03-2140-98C9-655AA1ECF25F}"/>
              </a:ext>
            </a:extLst>
          </p:cNvPr>
          <p:cNvSpPr txBox="1"/>
          <p:nvPr/>
        </p:nvSpPr>
        <p:spPr>
          <a:xfrm>
            <a:off x="852615" y="1281436"/>
            <a:ext cx="6201328" cy="56470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4000"/>
              </a:lnSpc>
              <a:spcBef>
                <a:spcPts val="100"/>
              </a:spcBef>
            </a:pPr>
            <a:r>
              <a:rPr lang="en-US" sz="2800" b="1" spc="-5" dirty="0">
                <a:solidFill>
                  <a:srgbClr val="3587E7"/>
                </a:solidFill>
                <a:latin typeface="Faustina"/>
                <a:cs typeface="Faustina"/>
              </a:rPr>
              <a:t>The Need for Care:</a:t>
            </a:r>
          </a:p>
          <a:p>
            <a:pPr marL="355600" marR="5080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Faustina"/>
              </a:rPr>
              <a:t> 66% of children under age 6 have all available parents in the workforce.</a:t>
            </a:r>
          </a:p>
          <a:p>
            <a:pPr marL="355600" marR="5080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355600" marR="5080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Faustina"/>
              </a:rPr>
              <a:t>Only 32% of parents actually pay for care. </a:t>
            </a:r>
          </a:p>
          <a:p>
            <a:pPr marL="355600" marR="5080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355600" marR="5080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Faustina"/>
              </a:rPr>
              <a:t>Ave. cost of care varies widely depending on age of child, setting and location.</a:t>
            </a:r>
          </a:p>
          <a:p>
            <a:pPr marL="812800" marR="5080" lvl="1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Faustina"/>
              </a:rPr>
              <a:t>Care for an infant ranges from $5,800 (MS) to $24,000 (Wash. DC.).</a:t>
            </a:r>
          </a:p>
          <a:p>
            <a:pPr marL="812800" marR="5080" lvl="1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Faustina"/>
              </a:rPr>
              <a:t>4 yr. old ranges from $4,500 (AR)– $19,000 (Wash. DC)</a:t>
            </a:r>
          </a:p>
          <a:p>
            <a:pPr marL="355600" marR="5080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800" b="1" spc="-5" dirty="0">
              <a:solidFill>
                <a:srgbClr val="3587E7"/>
              </a:solidFill>
              <a:latin typeface="Faustina"/>
              <a:cs typeface="Faustina"/>
            </a:endParaRPr>
          </a:p>
          <a:p>
            <a:pPr marL="355600" marR="5080" indent="-342900">
              <a:lnSpc>
                <a:spcPct val="114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3587E7"/>
                </a:solidFill>
                <a:latin typeface="Faustina"/>
                <a:cs typeface="Faustina"/>
              </a:rPr>
              <a:t>Proportion of family income spent on care in 2012 was 20%</a:t>
            </a:r>
          </a:p>
        </p:txBody>
      </p:sp>
    </p:spTree>
    <p:extLst>
      <p:ext uri="{BB962C8B-B14F-4D97-AF65-F5344CB8AC3E}">
        <p14:creationId xmlns:p14="http://schemas.microsoft.com/office/powerpoint/2010/main" val="2253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02FFBF96D00459095C415E7427754" ma:contentTypeVersion="12" ma:contentTypeDescription="Create a new document." ma:contentTypeScope="" ma:versionID="cba419916e7fb21aa96e4f315e460c45">
  <xsd:schema xmlns:xsd="http://www.w3.org/2001/XMLSchema" xmlns:xs="http://www.w3.org/2001/XMLSchema" xmlns:p="http://schemas.microsoft.com/office/2006/metadata/properties" xmlns:ns2="05d279cf-bf38-40fe-b1e0-3775efac50bd" xmlns:ns3="7d0fc61f-c9aa-4ed3-8e60-54ec59d8ad7f" targetNamespace="http://schemas.microsoft.com/office/2006/metadata/properties" ma:root="true" ma:fieldsID="3bb5789b980a7b6258532aa6f3d1f3c1" ns2:_="" ns3:_="">
    <xsd:import namespace="05d279cf-bf38-40fe-b1e0-3775efac50bd"/>
    <xsd:import namespace="7d0fc61f-c9aa-4ed3-8e60-54ec59d8ad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279cf-bf38-40fe-b1e0-3775efac5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fc61f-c9aa-4ed3-8e60-54ec59d8a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037EB-0BED-452C-A7F1-D990BFD647A8}">
  <ds:schemaRefs>
    <ds:schemaRef ds:uri="05d279cf-bf38-40fe-b1e0-3775efac50bd"/>
    <ds:schemaRef ds:uri="7d0fc61f-c9aa-4ed3-8e60-54ec59d8ad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4A85B0-2A4B-4D8A-B136-AC0BB549AB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2200</Words>
  <Application>Microsoft Macintosh PowerPoint</Application>
  <PresentationFormat>Widescreen</PresentationFormat>
  <Paragraphs>329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Faustina</vt:lpstr>
      <vt:lpstr>GascogneTS-Bold</vt:lpstr>
      <vt:lpstr>Styrene A</vt:lpstr>
      <vt:lpstr>Wingdings</vt:lpstr>
      <vt:lpstr>Office Theme</vt:lpstr>
      <vt:lpstr>The Nebraska Thriving Children, Families and Communities Conference September 14, 2020   “The Business of Child Care:  What It Is – Why It Matters”  Linda K. Smith  </vt:lpstr>
      <vt:lpstr>Welcome &amp; Acknowledgements </vt:lpstr>
      <vt:lpstr>Overview</vt:lpstr>
      <vt:lpstr>A Foundation to Build on - The Early Years</vt:lpstr>
      <vt:lpstr>Question:  Do you agree/disagree with these  statements?   If you disagree, why?  If you agree, it’s time for action.</vt:lpstr>
      <vt:lpstr>National Overview of Child Care </vt:lpstr>
      <vt:lpstr>Child Care Basics</vt:lpstr>
      <vt:lpstr>Child Care Basics </vt:lpstr>
      <vt:lpstr>Child Care Basics </vt:lpstr>
      <vt:lpstr>Question:   In your community, what is the biggest challenge:  lack of care, cost, quality, operating  hours or something else?   </vt:lpstr>
      <vt:lpstr>The Business of Child Care </vt:lpstr>
      <vt:lpstr>Market-based System of Care  </vt:lpstr>
      <vt:lpstr>A Failing Business Model – The Demand Side</vt:lpstr>
      <vt:lpstr>A Failing Business Model – The Demand Side</vt:lpstr>
      <vt:lpstr>A Failing Business Model – The Demand Side</vt:lpstr>
      <vt:lpstr>Question:   What do you think is the biggest factor  influencing parent choice : cost, location, availability, trust, other?</vt:lpstr>
      <vt:lpstr>A Failing Business Model – The Supply</vt:lpstr>
      <vt:lpstr>A Failing Business Model – The Supply</vt:lpstr>
      <vt:lpstr>What COVID-19 Has Exposed</vt:lpstr>
      <vt:lpstr>Impact of COVID-19 to</vt:lpstr>
      <vt:lpstr>The Impact of COVID-19</vt:lpstr>
      <vt:lpstr>The Impact of COVID-19</vt:lpstr>
      <vt:lpstr>Question:  Do you agree there is a “public good” aspect of child care?     If not, why? </vt:lpstr>
      <vt:lpstr>Moving Forward</vt:lpstr>
      <vt:lpstr>Moving Forward  – </vt:lpstr>
      <vt:lpstr>Moving forward  - </vt:lpstr>
      <vt:lpstr>Moving Forward - </vt:lpstr>
      <vt:lpstr>Moving Forward – Becoming an Advocate</vt:lpstr>
      <vt:lpstr>The Gap:  If we truly want quality, affordable and reliable care for children and families, we must address the gap between what it costs to produce care &amp; what parents can afford. In your view, how do we make up the gap?</vt:lpstr>
      <vt:lpstr>Summary </vt:lpstr>
      <vt:lpstr>You Have a Voice –  Use It!   Thank You!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 Goes Here</dc:title>
  <dc:creator>lksmith</dc:creator>
  <cp:lastModifiedBy>Kelly Jefferson</cp:lastModifiedBy>
  <cp:revision>166</cp:revision>
  <cp:lastPrinted>2020-08-24T14:10:10Z</cp:lastPrinted>
  <dcterms:created xsi:type="dcterms:W3CDTF">2020-03-16T19:42:55Z</dcterms:created>
  <dcterms:modified xsi:type="dcterms:W3CDTF">2020-09-13T17:40:45Z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0x0101007AD02FFBF96D00459095C415E7427754</vt:lpwstr>
  </property>
  <property fmtid="{D5CDD505-2E9C-101B-9397-08002B2CF9AE}" pid="3" name="SharedWithUsers">
    <vt:lpwstr>5080;#Chloe Wick</vt:lpwstr>
  </property>
</Properties>
</file>